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90" r:id="rId4"/>
    <p:sldId id="268" r:id="rId5"/>
    <p:sldId id="272" r:id="rId6"/>
  </p:sldIdLst>
  <p:sldSz cx="10287000" cy="10287000"/>
  <p:notesSz cx="6858000" cy="9144000"/>
  <p:embeddedFontLst>
    <p:embeddedFont>
      <p:font typeface="Open Sans 1" panose="020B0604020202020204" charset="0"/>
      <p:regular r:id="rId7"/>
    </p:embeddedFont>
    <p:embeddedFont>
      <p:font typeface="Open Sans 1 Bold" panose="020B0604020202020204" charset="0"/>
      <p:regular r:id="rId8"/>
    </p:embeddedFont>
    <p:embeddedFont>
      <p:font typeface="Open Sans 2" panose="020B0604020202020204" charset="0"/>
      <p:regular r:id="rId9"/>
    </p:embeddedFont>
    <p:embeddedFont>
      <p:font typeface="Roboto" panose="02000000000000000000" pitchFamily="2" charset="0"/>
      <p:regular r:id="rId10"/>
      <p:bold r:id="rId11"/>
      <p:boldItalic r:id="rId12"/>
    </p:embeddedFont>
    <p:embeddedFont>
      <p:font typeface="Roboto Bold" panose="02000000000000000000" pitchFamily="2" charset="0"/>
      <p:regular r:id="rId13"/>
      <p:bold r:id="rId14"/>
    </p:embeddedFont>
    <p:embeddedFont>
      <p:font typeface="Roboto Bold Italics" panose="020B0604020202020204" charset="0"/>
      <p:regular r:id="rId15"/>
    </p:embeddedFont>
    <p:embeddedFont>
      <p:font typeface="Roboto Condensed" panose="02000000000000000000" pitchFamily="2" charset="0"/>
      <p:regular r:id="rId16"/>
      <p:bold r:id="rId17"/>
      <p:italic r:id="rId18"/>
      <p:boldItalic r:id="rId19"/>
    </p:embeddedFont>
    <p:embeddedFont>
      <p:font typeface="Roboto Condensed Bold" panose="02000000000000000000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3174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openxmlformats.org/officeDocument/2006/relationships/image" Target="../media/image9.svg"/><Relationship Id="rId10" Type="http://schemas.openxmlformats.org/officeDocument/2006/relationships/image" Target="../media/image4.jpe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7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38867" y="4929301"/>
            <a:ext cx="1372896" cy="1372896"/>
            <a:chOff x="0" y="0"/>
            <a:chExt cx="361586" cy="3615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586" cy="361586"/>
            </a:xfrm>
            <a:custGeom>
              <a:avLst/>
              <a:gdLst/>
              <a:ahLst/>
              <a:cxnLst/>
              <a:rect l="l" t="t" r="r" b="b"/>
              <a:pathLst>
                <a:path w="361586" h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EBA32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61586" cy="418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1669" y="4929301"/>
            <a:ext cx="1370148" cy="1372896"/>
            <a:chOff x="0" y="0"/>
            <a:chExt cx="360862" cy="3615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0862" cy="361586"/>
            </a:xfrm>
            <a:custGeom>
              <a:avLst/>
              <a:gdLst/>
              <a:ahLst/>
              <a:cxnLst/>
              <a:rect l="l" t="t" r="r" b="b"/>
              <a:pathLst>
                <a:path w="360862" h="361586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gradFill rotWithShape="1">
              <a:gsLst>
                <a:gs pos="0">
                  <a:srgbClr val="F04A47">
                    <a:alpha val="100000"/>
                  </a:srgbClr>
                </a:gs>
                <a:gs pos="100000">
                  <a:srgbClr val="40AD49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60862" cy="418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7466" y="4929301"/>
            <a:ext cx="1372896" cy="1372896"/>
            <a:chOff x="0" y="0"/>
            <a:chExt cx="361586" cy="3615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586" cy="361586"/>
            </a:xfrm>
            <a:custGeom>
              <a:avLst/>
              <a:gdLst/>
              <a:ahLst/>
              <a:cxnLst/>
              <a:rect l="l" t="t" r="r" b="b"/>
              <a:pathLst>
                <a:path w="361586" h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F04A4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361586" cy="418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40322" y="4929301"/>
            <a:ext cx="1370148" cy="1372896"/>
            <a:chOff x="0" y="0"/>
            <a:chExt cx="360862" cy="3615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0862" cy="361586"/>
            </a:xfrm>
            <a:custGeom>
              <a:avLst/>
              <a:gdLst/>
              <a:ahLst/>
              <a:cxnLst/>
              <a:rect l="l" t="t" r="r" b="b"/>
              <a:pathLst>
                <a:path w="360862" h="361586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360862" cy="418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540268" y="4929301"/>
            <a:ext cx="1372896" cy="1372896"/>
            <a:chOff x="0" y="0"/>
            <a:chExt cx="361586" cy="36158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1586" cy="361586"/>
            </a:xfrm>
            <a:custGeom>
              <a:avLst/>
              <a:gdLst/>
              <a:ahLst/>
              <a:cxnLst/>
              <a:rect l="l" t="t" r="r" b="b"/>
              <a:pathLst>
                <a:path w="361586" h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361586" cy="418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0"/>
            <a:ext cx="10287000" cy="703011"/>
            <a:chOff x="0" y="0"/>
            <a:chExt cx="2709333" cy="18515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09333" cy="185155"/>
            </a:xfrm>
            <a:custGeom>
              <a:avLst/>
              <a:gdLst/>
              <a:ahLst/>
              <a:cxnLst/>
              <a:rect l="l" t="t" r="r" b="b"/>
              <a:pathLst>
                <a:path w="2709333" h="185155">
                  <a:moveTo>
                    <a:pt x="0" y="0"/>
                  </a:moveTo>
                  <a:lnTo>
                    <a:pt x="2709333" y="0"/>
                  </a:lnTo>
                  <a:lnTo>
                    <a:pt x="2709333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709333" cy="232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LOGOS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787797" y="703011"/>
            <a:ext cx="4884688" cy="2453779"/>
          </a:xfrm>
          <a:custGeom>
            <a:avLst/>
            <a:gdLst/>
            <a:ahLst/>
            <a:cxnLst/>
            <a:rect l="l" t="t" r="r" b="b"/>
            <a:pathLst>
              <a:path w="4884688" h="2453779">
                <a:moveTo>
                  <a:pt x="0" y="0"/>
                </a:moveTo>
                <a:lnTo>
                  <a:pt x="4884689" y="0"/>
                </a:lnTo>
                <a:lnTo>
                  <a:pt x="4884689" y="2453779"/>
                </a:lnTo>
                <a:lnTo>
                  <a:pt x="0" y="24537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92" r="-4927" b="-22088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21"/>
          <p:cNvSpPr/>
          <p:nvPr/>
        </p:nvSpPr>
        <p:spPr>
          <a:xfrm>
            <a:off x="6858008" y="1087248"/>
            <a:ext cx="1907618" cy="1907618"/>
          </a:xfrm>
          <a:custGeom>
            <a:avLst/>
            <a:gdLst/>
            <a:ahLst/>
            <a:cxnLst/>
            <a:rect l="l" t="t" r="r" b="b"/>
            <a:pathLst>
              <a:path w="1907618" h="1907618">
                <a:moveTo>
                  <a:pt x="0" y="0"/>
                </a:moveTo>
                <a:lnTo>
                  <a:pt x="1907617" y="0"/>
                </a:lnTo>
                <a:lnTo>
                  <a:pt x="1907617" y="1907617"/>
                </a:lnTo>
                <a:lnTo>
                  <a:pt x="0" y="19076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Box 22"/>
          <p:cNvSpPr txBox="1"/>
          <p:nvPr/>
        </p:nvSpPr>
        <p:spPr>
          <a:xfrm>
            <a:off x="737466" y="6460220"/>
            <a:ext cx="1372895" cy="27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8"/>
              </a:lnSpc>
            </a:pPr>
            <a:r>
              <a:rPr lang="en-US" sz="1634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#F04A07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38867" y="6460220"/>
            <a:ext cx="1372894" cy="27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8"/>
              </a:lnSpc>
            </a:pPr>
            <a:r>
              <a:rPr lang="en-US" sz="1634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#EBA322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540267" y="6460220"/>
            <a:ext cx="1372894" cy="27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8"/>
              </a:lnSpc>
            </a:pPr>
            <a:r>
              <a:rPr lang="en-US" sz="1634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#40AD49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43841" y="8797141"/>
            <a:ext cx="2013659" cy="744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90"/>
              </a:lnSpc>
            </a:pPr>
            <a:r>
              <a:rPr lang="en-US" sz="4350" b="1" dirty="0">
                <a:solidFill>
                  <a:srgbClr val="0E33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90468" y="8926364"/>
            <a:ext cx="2709862" cy="574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0"/>
              </a:lnSpc>
            </a:pPr>
            <a:r>
              <a:rPr lang="en-US" sz="3314">
                <a:solidFill>
                  <a:srgbClr val="40AD49"/>
                </a:solidFill>
                <a:latin typeface="Roboto"/>
                <a:ea typeface="Roboto"/>
                <a:cs typeface="Roboto"/>
                <a:sym typeface="Roboto"/>
              </a:rPr>
              <a:t>Subheading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182883" y="9091397"/>
            <a:ext cx="2709862" cy="28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0"/>
              </a:lnSpc>
            </a:pPr>
            <a:r>
              <a:rPr lang="en-US" sz="1657">
                <a:solidFill>
                  <a:srgbClr val="584F4D"/>
                </a:solidFill>
                <a:latin typeface="Open Sans 1"/>
                <a:ea typeface="Open Sans 1"/>
                <a:cs typeface="Open Sans 1"/>
                <a:sym typeface="Open Sans 1"/>
              </a:rPr>
              <a:t>Body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13996" y="9513289"/>
            <a:ext cx="1398772" cy="219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6"/>
              </a:lnSpc>
            </a:pPr>
            <a:r>
              <a:rPr lang="en-US" sz="1261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Roboto Condensed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990468" y="9519496"/>
            <a:ext cx="2709862" cy="213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Roboto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16722" y="9471855"/>
            <a:ext cx="2709862" cy="213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Open Sans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340319" y="6460220"/>
            <a:ext cx="1370148" cy="27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8"/>
              </a:lnSpc>
            </a:pPr>
            <a:r>
              <a:rPr lang="en-US" sz="1634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#0E3345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702642" y="4383677"/>
            <a:ext cx="848201" cy="27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8"/>
              </a:lnSpc>
            </a:pPr>
            <a:r>
              <a:rPr lang="en-US" sz="1634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Gradient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441667" y="6460220"/>
            <a:ext cx="1370148" cy="27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8"/>
              </a:lnSpc>
            </a:pPr>
            <a:r>
              <a:rPr lang="en-US" sz="1634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#F04A07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441666" y="6801658"/>
            <a:ext cx="1370147" cy="27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8"/>
              </a:lnSpc>
            </a:pPr>
            <a:r>
              <a:rPr lang="en-US" sz="1634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#40AD49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09600" y="8629354"/>
            <a:ext cx="873075" cy="28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</a:pPr>
            <a:r>
              <a:rPr lang="en-US" sz="1693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#0E3345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800363" y="8649085"/>
            <a:ext cx="923388" cy="28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</a:pPr>
            <a:r>
              <a:rPr lang="en-US" sz="1693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#40AD49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088636" y="8649085"/>
            <a:ext cx="898355" cy="28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</a:pPr>
            <a:r>
              <a:rPr lang="en-US" sz="1693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#584F4D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9831" y="3518740"/>
            <a:ext cx="10287000" cy="703011"/>
            <a:chOff x="0" y="0"/>
            <a:chExt cx="2709333" cy="18515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709333" cy="185155"/>
            </a:xfrm>
            <a:custGeom>
              <a:avLst/>
              <a:gdLst/>
              <a:ahLst/>
              <a:cxnLst/>
              <a:rect l="l" t="t" r="r" b="b"/>
              <a:pathLst>
                <a:path w="2709333" h="185155">
                  <a:moveTo>
                    <a:pt x="0" y="0"/>
                  </a:moveTo>
                  <a:lnTo>
                    <a:pt x="2709333" y="0"/>
                  </a:lnTo>
                  <a:lnTo>
                    <a:pt x="2709333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2709333" cy="232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COLORS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831" y="7688218"/>
            <a:ext cx="10287000" cy="703011"/>
            <a:chOff x="0" y="0"/>
            <a:chExt cx="2709333" cy="18515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709333" cy="185155"/>
            </a:xfrm>
            <a:custGeom>
              <a:avLst/>
              <a:gdLst/>
              <a:ahLst/>
              <a:cxnLst/>
              <a:rect l="l" t="t" r="r" b="b"/>
              <a:pathLst>
                <a:path w="2709333" h="185155">
                  <a:moveTo>
                    <a:pt x="0" y="0"/>
                  </a:moveTo>
                  <a:lnTo>
                    <a:pt x="2709333" y="0"/>
                  </a:lnTo>
                  <a:lnTo>
                    <a:pt x="2709333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2709333" cy="232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FONTS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04A47">
                <a:alpha val="100000"/>
              </a:srgbClr>
            </a:gs>
            <a:gs pos="100000">
              <a:srgbClr val="40AD4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schermopname, Graphics, Kleurrijkheid, grafische vormgeving&#10;&#10;Door AI gegenereerde inhoud is mogelijk onjuist.">
            <a:extLst>
              <a:ext uri="{FF2B5EF4-FFF2-40B4-BE49-F238E27FC236}">
                <a16:creationId xmlns:a16="http://schemas.microsoft.com/office/drawing/2014/main" id="{00715BC5-DD0A-75C8-E5B2-EB02A71B7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499253" y="2432984"/>
            <a:ext cx="8054447" cy="4642739"/>
            <a:chOff x="0" y="0"/>
            <a:chExt cx="2089681" cy="12227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89682" cy="1222779"/>
            </a:xfrm>
            <a:custGeom>
              <a:avLst/>
              <a:gdLst/>
              <a:ahLst/>
              <a:cxnLst/>
              <a:rect l="l" t="t" r="r" b="b"/>
              <a:pathLst>
                <a:path w="2089682" h="1222779">
                  <a:moveTo>
                    <a:pt x="0" y="0"/>
                  </a:moveTo>
                  <a:lnTo>
                    <a:pt x="2089682" y="0"/>
                  </a:lnTo>
                  <a:lnTo>
                    <a:pt x="2089682" y="1222779"/>
                  </a:lnTo>
                  <a:lnTo>
                    <a:pt x="0" y="1222779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E3345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089681" cy="1251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109228" y="6060446"/>
            <a:ext cx="5103252" cy="700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6"/>
              </a:lnSpc>
            </a:pPr>
            <a:r>
              <a:rPr lang="en-US" sz="2004" b="1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Africa’s premier conference for facility management professionals.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48100" y="5267804"/>
            <a:ext cx="5847247" cy="45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88"/>
              </a:lnSpc>
            </a:pPr>
            <a:r>
              <a:rPr lang="en-US" sz="2800" b="1" i="1">
                <a:solidFill>
                  <a:srgbClr val="0E3345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19-20 August 2025 | Lagos, Nigeria</a:t>
            </a:r>
          </a:p>
        </p:txBody>
      </p:sp>
      <p:sp>
        <p:nvSpPr>
          <p:cNvPr id="12" name="Freeform 12"/>
          <p:cNvSpPr/>
          <p:nvPr/>
        </p:nvSpPr>
        <p:spPr>
          <a:xfrm>
            <a:off x="2770488" y="2683391"/>
            <a:ext cx="7391789" cy="2948429"/>
          </a:xfrm>
          <a:custGeom>
            <a:avLst/>
            <a:gdLst/>
            <a:ahLst/>
            <a:cxnLst/>
            <a:rect l="l" t="t" r="r" b="b"/>
            <a:pathLst>
              <a:path w="7391789" h="2948429">
                <a:moveTo>
                  <a:pt x="0" y="0"/>
                </a:moveTo>
                <a:lnTo>
                  <a:pt x="7391789" y="0"/>
                </a:lnTo>
                <a:lnTo>
                  <a:pt x="7391789" y="2948430"/>
                </a:lnTo>
                <a:lnTo>
                  <a:pt x="0" y="29484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986" b="-3546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3235072" y="1042894"/>
            <a:ext cx="6851564" cy="1267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4"/>
              </a:lnSpc>
            </a:pPr>
            <a:r>
              <a:rPr lang="en-US" sz="7395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I’M ATTENDING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10462-C193-B8D8-AC28-5784E964C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schermopname, Graphics, Kleurrijkheid, grafische vormgeving&#10;&#10;Door AI gegenereerde inhoud is mogelijk onjuist.">
            <a:extLst>
              <a:ext uri="{FF2B5EF4-FFF2-40B4-BE49-F238E27FC236}">
                <a16:creationId xmlns:a16="http://schemas.microsoft.com/office/drawing/2014/main" id="{C3C60124-B2E4-1C4A-2A2E-06BC7C41E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6999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9F1E2E07-9B0C-10A4-D292-AE75B4E6FD02}"/>
              </a:ext>
            </a:extLst>
          </p:cNvPr>
          <p:cNvSpPr txBox="1"/>
          <p:nvPr/>
        </p:nvSpPr>
        <p:spPr>
          <a:xfrm>
            <a:off x="4432068" y="1545886"/>
            <a:ext cx="5763672" cy="76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766484"/>
            <a:r>
              <a:rPr lang="en-US" sz="2470" b="1" dirty="0">
                <a:solidFill>
                  <a:schemeClr val="bg1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Africa’s premier conference for facility management professionals.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F317C25-26C6-BE31-4613-420E0AE1EDF8}"/>
              </a:ext>
            </a:extLst>
          </p:cNvPr>
          <p:cNvSpPr txBox="1"/>
          <p:nvPr/>
        </p:nvSpPr>
        <p:spPr>
          <a:xfrm>
            <a:off x="929423" y="8138739"/>
            <a:ext cx="3429037" cy="359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766484">
              <a:lnSpc>
                <a:spcPts val="3176"/>
              </a:lnSpc>
            </a:pPr>
            <a:r>
              <a:rPr lang="en-US" sz="1608" b="1" i="1" dirty="0">
                <a:solidFill>
                  <a:schemeClr val="bg1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19-20 August 2025 | Lagos, Nigeria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68A06E4-2996-BA46-37F6-AD3ACACFB5CC}"/>
              </a:ext>
            </a:extLst>
          </p:cNvPr>
          <p:cNvSpPr txBox="1"/>
          <p:nvPr/>
        </p:nvSpPr>
        <p:spPr>
          <a:xfrm>
            <a:off x="272091" y="8982814"/>
            <a:ext cx="4086371" cy="836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766484">
              <a:lnSpc>
                <a:spcPts val="3989"/>
              </a:lnSpc>
            </a:pPr>
            <a:r>
              <a:rPr lang="en-US" sz="2849" b="1" dirty="0">
                <a:solidFill>
                  <a:srgbClr val="EBA32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JOIN ME</a:t>
            </a:r>
          </a:p>
          <a:p>
            <a:pPr algn="ctr" defTabSz="766484">
              <a:lnSpc>
                <a:spcPts val="2699"/>
              </a:lnSpc>
            </a:pPr>
            <a:r>
              <a:rPr lang="en-US" sz="192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ifmaglobalafrica.ifma.org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D4B87072-69A8-150E-845D-5E701AE94B5D}"/>
              </a:ext>
            </a:extLst>
          </p:cNvPr>
          <p:cNvSpPr txBox="1"/>
          <p:nvPr/>
        </p:nvSpPr>
        <p:spPr>
          <a:xfrm>
            <a:off x="4305300" y="495300"/>
            <a:ext cx="5928540" cy="1029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766484">
              <a:lnSpc>
                <a:spcPts val="8679"/>
              </a:lnSpc>
            </a:pPr>
            <a:r>
              <a:rPr lang="en-US" sz="6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I’M ATTENDING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C82CA3B5-C7B9-BC9D-B853-B8D7D7A7C0D2}"/>
              </a:ext>
            </a:extLst>
          </p:cNvPr>
          <p:cNvGrpSpPr/>
          <p:nvPr/>
        </p:nvGrpSpPr>
        <p:grpSpPr>
          <a:xfrm>
            <a:off x="5372265" y="2794163"/>
            <a:ext cx="4061475" cy="5946951"/>
            <a:chOff x="0" y="0"/>
            <a:chExt cx="3979376" cy="6144805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84288F82-71D5-D3F7-F5DA-BC70C0746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7381" r="37381"/>
            <a:stretch>
              <a:fillRect/>
            </a:stretch>
          </p:blipFill>
          <p:spPr>
            <a:xfrm>
              <a:off x="0" y="0"/>
              <a:ext cx="3979376" cy="6144805"/>
            </a:xfrm>
            <a:prstGeom prst="rect">
              <a:avLst/>
            </a:prstGeom>
          </p:spPr>
        </p:pic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92DC3515-BE81-46E5-4C89-E6BDEDD10351}"/>
              </a:ext>
            </a:extLst>
          </p:cNvPr>
          <p:cNvSpPr/>
          <p:nvPr/>
        </p:nvSpPr>
        <p:spPr>
          <a:xfrm>
            <a:off x="188169" y="6515100"/>
            <a:ext cx="4574331" cy="1824604"/>
          </a:xfrm>
          <a:custGeom>
            <a:avLst/>
            <a:gdLst/>
            <a:ahLst/>
            <a:cxnLst/>
            <a:rect l="l" t="t" r="r" b="b"/>
            <a:pathLst>
              <a:path w="7391789" h="2948429">
                <a:moveTo>
                  <a:pt x="0" y="0"/>
                </a:moveTo>
                <a:lnTo>
                  <a:pt x="7391789" y="0"/>
                </a:lnTo>
                <a:lnTo>
                  <a:pt x="7391789" y="2948430"/>
                </a:lnTo>
                <a:lnTo>
                  <a:pt x="0" y="2948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 t="-24986" b="-35463"/>
            </a:stretch>
          </a:blipFill>
        </p:spPr>
        <p:txBody>
          <a:bodyPr/>
          <a:lstStyle/>
          <a:p>
            <a:pPr defTabSz="766484"/>
            <a:endParaRPr lang="nl-NL" sz="150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FA776423-6586-696A-F648-F126DB7DE611}"/>
              </a:ext>
            </a:extLst>
          </p:cNvPr>
          <p:cNvSpPr txBox="1"/>
          <p:nvPr/>
        </p:nvSpPr>
        <p:spPr>
          <a:xfrm>
            <a:off x="5538392" y="9001493"/>
            <a:ext cx="3742948" cy="512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5"/>
              </a:lnSpc>
            </a:pPr>
            <a:r>
              <a:rPr lang="en-US" sz="3082" b="1" dirty="0">
                <a:solidFill>
                  <a:srgbClr val="0E3352"/>
                </a:solidFill>
                <a:latin typeface="Roboto Bold"/>
                <a:ea typeface="Roboto Bold"/>
                <a:cs typeface="Roboto Bold"/>
                <a:sym typeface="Roboto Bold"/>
              </a:rPr>
              <a:t>Name, Title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9C6DCD9B-E395-A908-6CD0-D00FD82ADF82}"/>
              </a:ext>
            </a:extLst>
          </p:cNvPr>
          <p:cNvSpPr txBox="1"/>
          <p:nvPr/>
        </p:nvSpPr>
        <p:spPr>
          <a:xfrm>
            <a:off x="5538392" y="9647104"/>
            <a:ext cx="3742948" cy="37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5"/>
              </a:lnSpc>
            </a:pPr>
            <a:r>
              <a:rPr lang="en-US" sz="218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Organization, Name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7E13ED4-EE11-4646-85AE-1924F7303CA4}"/>
              </a:ext>
            </a:extLst>
          </p:cNvPr>
          <p:cNvSpPr/>
          <p:nvPr/>
        </p:nvSpPr>
        <p:spPr>
          <a:xfrm>
            <a:off x="5372265" y="2794163"/>
            <a:ext cx="4061475" cy="5940631"/>
          </a:xfrm>
          <a:prstGeom prst="rect">
            <a:avLst/>
          </a:prstGeom>
          <a:noFill/>
          <a:ln w="127000">
            <a:solidFill>
              <a:srgbClr val="EBA3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99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04A47">
                <a:alpha val="100000"/>
              </a:srgbClr>
            </a:gs>
            <a:gs pos="100000">
              <a:srgbClr val="40AD4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544090" y="434280"/>
            <a:ext cx="1428420" cy="1438884"/>
          </a:xfrm>
          <a:custGeom>
            <a:avLst/>
            <a:gdLst/>
            <a:ahLst/>
            <a:cxnLst/>
            <a:rect l="l" t="t" r="r" b="b"/>
            <a:pathLst>
              <a:path w="1428420" h="1438884">
                <a:moveTo>
                  <a:pt x="0" y="0"/>
                </a:moveTo>
                <a:lnTo>
                  <a:pt x="1428420" y="0"/>
                </a:lnTo>
                <a:lnTo>
                  <a:pt x="1428420" y="1438884"/>
                </a:lnTo>
                <a:lnTo>
                  <a:pt x="0" y="1438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/>
          <p:nvPr/>
        </p:nvSpPr>
        <p:spPr>
          <a:xfrm>
            <a:off x="633343" y="2268138"/>
            <a:ext cx="4114800" cy="66865"/>
          </a:xfrm>
          <a:custGeom>
            <a:avLst/>
            <a:gdLst/>
            <a:ahLst/>
            <a:cxnLst/>
            <a:rect l="l" t="t" r="r" b="b"/>
            <a:pathLst>
              <a:path w="4114800" h="66865">
                <a:moveTo>
                  <a:pt x="0" y="0"/>
                </a:moveTo>
                <a:lnTo>
                  <a:pt x="4114800" y="0"/>
                </a:lnTo>
                <a:lnTo>
                  <a:pt x="4114800" y="66865"/>
                </a:lnTo>
                <a:lnTo>
                  <a:pt x="0" y="668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TextBox 13"/>
          <p:cNvSpPr txBox="1"/>
          <p:nvPr/>
        </p:nvSpPr>
        <p:spPr>
          <a:xfrm>
            <a:off x="633343" y="1064378"/>
            <a:ext cx="4851800" cy="870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2"/>
              </a:lnSpc>
            </a:pPr>
            <a:r>
              <a:rPr lang="en-US" sz="5237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I’M ATTENDING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77190" y="5960642"/>
            <a:ext cx="3742948" cy="512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5"/>
              </a:lnSpc>
            </a:pPr>
            <a:r>
              <a:rPr lang="en-US" sz="3082" b="1" dirty="0">
                <a:solidFill>
                  <a:srgbClr val="0E3352"/>
                </a:solidFill>
                <a:latin typeface="Roboto Bold"/>
                <a:ea typeface="Roboto Bold"/>
                <a:cs typeface="Roboto Bold"/>
                <a:sym typeface="Roboto Bold"/>
              </a:rPr>
              <a:t>Name, Title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77190" y="6606253"/>
            <a:ext cx="3742948" cy="37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5"/>
              </a:lnSpc>
            </a:pPr>
            <a:r>
              <a:rPr lang="en-US" sz="218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Organization, Name</a:t>
            </a:r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3B7FE775-6BE8-F011-3A63-730184FB8214}"/>
              </a:ext>
            </a:extLst>
          </p:cNvPr>
          <p:cNvSpPr/>
          <p:nvPr/>
        </p:nvSpPr>
        <p:spPr>
          <a:xfrm rot="21139282">
            <a:off x="-52402" y="8506548"/>
            <a:ext cx="10583300" cy="2454332"/>
          </a:xfrm>
          <a:custGeom>
            <a:avLst/>
            <a:gdLst>
              <a:gd name="connsiteX0" fmla="*/ 9171168 w 9171168"/>
              <a:gd name="connsiteY0" fmla="*/ 0 h 2182079"/>
              <a:gd name="connsiteX1" fmla="*/ 8876968 w 9171168"/>
              <a:gd name="connsiteY1" fmla="*/ 2182079 h 2182079"/>
              <a:gd name="connsiteX2" fmla="*/ 0 w 9171168"/>
              <a:gd name="connsiteY2" fmla="*/ 985236 h 2182079"/>
              <a:gd name="connsiteX3" fmla="*/ 132835 w 9171168"/>
              <a:gd name="connsiteY3" fmla="*/ 0 h 218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1168" h="2182079">
                <a:moveTo>
                  <a:pt x="9171168" y="0"/>
                </a:moveTo>
                <a:lnTo>
                  <a:pt x="8876968" y="2182079"/>
                </a:lnTo>
                <a:lnTo>
                  <a:pt x="0" y="985236"/>
                </a:lnTo>
                <a:lnTo>
                  <a:pt x="132835" y="0"/>
                </a:lnTo>
                <a:close/>
              </a:path>
            </a:pathLst>
          </a:custGeom>
          <a:blipFill>
            <a:blip r:embed="rId6"/>
            <a:stretch>
              <a:fillRect l="-32432" t="-2" r="-29570" b="-325753"/>
            </a:stretch>
          </a:blipFill>
        </p:spPr>
        <p:txBody>
          <a:bodyPr wrap="square">
            <a:noAutofit/>
          </a:bodyPr>
          <a:lstStyle/>
          <a:p>
            <a:pPr defTabSz="667146"/>
            <a:endParaRPr lang="nl-NL" sz="13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45A2F3D0-9DE2-BD3B-FB46-3DB867E284FA}"/>
              </a:ext>
            </a:extLst>
          </p:cNvPr>
          <p:cNvSpPr/>
          <p:nvPr/>
        </p:nvSpPr>
        <p:spPr>
          <a:xfrm>
            <a:off x="243830" y="7868662"/>
            <a:ext cx="2200683" cy="2196681"/>
          </a:xfrm>
          <a:custGeom>
            <a:avLst/>
            <a:gdLst/>
            <a:ahLst/>
            <a:cxnLst/>
            <a:rect l="l" t="t" r="r" b="b"/>
            <a:pathLst>
              <a:path w="2681589" h="2676713">
                <a:moveTo>
                  <a:pt x="0" y="0"/>
                </a:moveTo>
                <a:lnTo>
                  <a:pt x="2681589" y="0"/>
                </a:lnTo>
                <a:lnTo>
                  <a:pt x="2681589" y="2676713"/>
                </a:lnTo>
                <a:lnTo>
                  <a:pt x="0" y="26767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67146"/>
            <a:endParaRPr lang="nl-NL" sz="1313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2B51C607-1239-F3CA-A90C-5EB8D99E9B34}"/>
              </a:ext>
            </a:extLst>
          </p:cNvPr>
          <p:cNvGrpSpPr/>
          <p:nvPr/>
        </p:nvGrpSpPr>
        <p:grpSpPr>
          <a:xfrm>
            <a:off x="6281032" y="8273903"/>
            <a:ext cx="3966489" cy="1624863"/>
            <a:chOff x="0" y="0"/>
            <a:chExt cx="6444358" cy="2639916"/>
          </a:xfrm>
        </p:grpSpPr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F973C09C-F601-81FC-FC60-891BA472587B}"/>
                </a:ext>
              </a:extLst>
            </p:cNvPr>
            <p:cNvSpPr txBox="1"/>
            <p:nvPr/>
          </p:nvSpPr>
          <p:spPr>
            <a:xfrm>
              <a:off x="910755" y="2264883"/>
              <a:ext cx="5201593" cy="3750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67146">
                <a:lnSpc>
                  <a:spcPts val="1807"/>
                </a:lnSpc>
              </a:pPr>
              <a:r>
                <a:rPr lang="en-US" sz="1550" b="1" i="1" dirty="0">
                  <a:solidFill>
                    <a:srgbClr val="0E3345"/>
                  </a:solidFill>
                  <a:latin typeface="Roboto Bold Italics"/>
                  <a:ea typeface="Roboto Bold Italics"/>
                  <a:cs typeface="Roboto Bold Italics"/>
                  <a:sym typeface="Roboto Bold Italics"/>
                </a:rPr>
                <a:t>19-20 August 2025 | Lagos, Nigeria</a:t>
              </a:r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8BE0175D-37F4-EA97-5E46-4EBE48105E21}"/>
                </a:ext>
              </a:extLst>
            </p:cNvPr>
            <p:cNvSpPr/>
            <p:nvPr/>
          </p:nvSpPr>
          <p:spPr>
            <a:xfrm>
              <a:off x="0" y="0"/>
              <a:ext cx="6444358" cy="2570519"/>
            </a:xfrm>
            <a:custGeom>
              <a:avLst/>
              <a:gdLst/>
              <a:ahLst/>
              <a:cxnLst/>
              <a:rect l="l" t="t" r="r" b="b"/>
              <a:pathLst>
                <a:path w="6444358" h="2570519">
                  <a:moveTo>
                    <a:pt x="0" y="0"/>
                  </a:moveTo>
                  <a:lnTo>
                    <a:pt x="6444358" y="0"/>
                  </a:lnTo>
                  <a:lnTo>
                    <a:pt x="6444358" y="2570519"/>
                  </a:lnTo>
                  <a:lnTo>
                    <a:pt x="0" y="2570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4986" b="-35463"/>
              </a:stretch>
            </a:blipFill>
          </p:spPr>
          <p:txBody>
            <a:bodyPr/>
            <a:lstStyle/>
            <a:p>
              <a:pPr defTabSz="667146"/>
              <a:endParaRPr lang="nl-NL" sz="1313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7" name="Group 14">
            <a:extLst>
              <a:ext uri="{FF2B5EF4-FFF2-40B4-BE49-F238E27FC236}">
                <a16:creationId xmlns:a16="http://schemas.microsoft.com/office/drawing/2014/main" id="{2DF4FD02-0A5C-7EEA-9C2A-30E02666515B}"/>
              </a:ext>
            </a:extLst>
          </p:cNvPr>
          <p:cNvGrpSpPr/>
          <p:nvPr/>
        </p:nvGrpSpPr>
        <p:grpSpPr>
          <a:xfrm>
            <a:off x="5577830" y="1307861"/>
            <a:ext cx="4266370" cy="4235727"/>
            <a:chOff x="0" y="0"/>
            <a:chExt cx="3979376" cy="6144805"/>
          </a:xfrm>
          <a:effectLst/>
        </p:grpSpPr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6059568B-E420-8AA5-A35D-C10E1D64D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37381" r="37381"/>
            <a:stretch>
              <a:fillRect/>
            </a:stretch>
          </p:blipFill>
          <p:spPr>
            <a:xfrm>
              <a:off x="0" y="0"/>
              <a:ext cx="3979376" cy="6144805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000000"/>
              </a:extrusionClr>
            </a:sp3d>
          </p:spPr>
        </p:pic>
      </p:grpSp>
      <p:sp>
        <p:nvSpPr>
          <p:cNvPr id="41" name="Freeform 11">
            <a:extLst>
              <a:ext uri="{FF2B5EF4-FFF2-40B4-BE49-F238E27FC236}">
                <a16:creationId xmlns:a16="http://schemas.microsoft.com/office/drawing/2014/main" id="{4EB10A7E-221A-4627-2646-F7AFC3998C2E}"/>
              </a:ext>
            </a:extLst>
          </p:cNvPr>
          <p:cNvSpPr/>
          <p:nvPr/>
        </p:nvSpPr>
        <p:spPr>
          <a:xfrm>
            <a:off x="5540255" y="1237809"/>
            <a:ext cx="4403845" cy="4403845"/>
          </a:xfrm>
          <a:custGeom>
            <a:avLst/>
            <a:gdLst/>
            <a:ahLst/>
            <a:cxnLst/>
            <a:rect l="l" t="t" r="r" b="b"/>
            <a:pathLst>
              <a:path w="4031391" h="4031391">
                <a:moveTo>
                  <a:pt x="0" y="0"/>
                </a:moveTo>
                <a:lnTo>
                  <a:pt x="4031391" y="0"/>
                </a:lnTo>
                <a:lnTo>
                  <a:pt x="4031391" y="4031391"/>
                </a:lnTo>
                <a:lnTo>
                  <a:pt x="0" y="40313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67146"/>
            <a:endParaRPr lang="nl-NL" sz="13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557DC83A-F513-7FAB-D703-6AB9B83C39AD}"/>
              </a:ext>
            </a:extLst>
          </p:cNvPr>
          <p:cNvSpPr txBox="1"/>
          <p:nvPr/>
        </p:nvSpPr>
        <p:spPr>
          <a:xfrm>
            <a:off x="604790" y="2668717"/>
            <a:ext cx="411480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766484"/>
            <a:r>
              <a:rPr lang="en-US" sz="2800" b="1" dirty="0">
                <a:solidFill>
                  <a:schemeClr val="bg1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Africa’s premier conference for facility management professionals.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625" y="-56636"/>
            <a:ext cx="12328135" cy="10908958"/>
          </a:xfrm>
          <a:custGeom>
            <a:avLst/>
            <a:gdLst/>
            <a:ahLst/>
            <a:cxnLst/>
            <a:rect l="l" t="t" r="r" b="b"/>
            <a:pathLst>
              <a:path w="12328135" h="10908958">
                <a:moveTo>
                  <a:pt x="0" y="0"/>
                </a:moveTo>
                <a:lnTo>
                  <a:pt x="12328135" y="0"/>
                </a:lnTo>
                <a:lnTo>
                  <a:pt x="12328135" y="10908958"/>
                </a:lnTo>
                <a:lnTo>
                  <a:pt x="0" y="10908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283" t="-24129" r="-55917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2247900" y="5829300"/>
            <a:ext cx="7602645" cy="62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7"/>
              </a:lnSpc>
            </a:pPr>
            <a:r>
              <a:rPr lang="en-US" sz="3500" b="1" dirty="0">
                <a:solidFill>
                  <a:srgbClr val="0E3345"/>
                </a:solidFill>
                <a:latin typeface="Roboto Bold"/>
                <a:ea typeface="Roboto Bold"/>
                <a:cs typeface="Roboto Bold"/>
                <a:sym typeface="Roboto Bold"/>
              </a:rPr>
              <a:t>19-20 August 2025 | Lagos, Nigeria</a:t>
            </a:r>
          </a:p>
        </p:txBody>
      </p:sp>
      <p:sp>
        <p:nvSpPr>
          <p:cNvPr id="4" name="Freeform 4"/>
          <p:cNvSpPr/>
          <p:nvPr/>
        </p:nvSpPr>
        <p:spPr>
          <a:xfrm>
            <a:off x="878368" y="2609514"/>
            <a:ext cx="8528986" cy="3757332"/>
          </a:xfrm>
          <a:custGeom>
            <a:avLst/>
            <a:gdLst/>
            <a:ahLst/>
            <a:cxnLst/>
            <a:rect l="l" t="t" r="r" b="b"/>
            <a:pathLst>
              <a:path w="8528986" h="3757332">
                <a:moveTo>
                  <a:pt x="0" y="0"/>
                </a:moveTo>
                <a:lnTo>
                  <a:pt x="8528986" y="0"/>
                </a:lnTo>
                <a:lnTo>
                  <a:pt x="8528986" y="3757332"/>
                </a:lnTo>
                <a:lnTo>
                  <a:pt x="0" y="3757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986" r="-10443" b="-3546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-572803" y="-468145"/>
            <a:ext cx="1703031" cy="1699934"/>
          </a:xfrm>
          <a:custGeom>
            <a:avLst/>
            <a:gdLst/>
            <a:ahLst/>
            <a:cxnLst/>
            <a:rect l="l" t="t" r="r" b="b"/>
            <a:pathLst>
              <a:path w="1703031" h="1699934">
                <a:moveTo>
                  <a:pt x="0" y="0"/>
                </a:moveTo>
                <a:lnTo>
                  <a:pt x="1703030" y="0"/>
                </a:lnTo>
                <a:lnTo>
                  <a:pt x="1703030" y="1699934"/>
                </a:lnTo>
                <a:lnTo>
                  <a:pt x="0" y="16999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6978498" y="8621198"/>
            <a:ext cx="3850681" cy="3843680"/>
          </a:xfrm>
          <a:custGeom>
            <a:avLst/>
            <a:gdLst/>
            <a:ahLst/>
            <a:cxnLst/>
            <a:rect l="l" t="t" r="r" b="b"/>
            <a:pathLst>
              <a:path w="3850681" h="3843680">
                <a:moveTo>
                  <a:pt x="0" y="0"/>
                </a:moveTo>
                <a:lnTo>
                  <a:pt x="3850681" y="0"/>
                </a:lnTo>
                <a:lnTo>
                  <a:pt x="3850681" y="3843680"/>
                </a:lnTo>
                <a:lnTo>
                  <a:pt x="0" y="3843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278712" y="372485"/>
            <a:ext cx="1101065" cy="1109131"/>
          </a:xfrm>
          <a:custGeom>
            <a:avLst/>
            <a:gdLst/>
            <a:ahLst/>
            <a:cxnLst/>
            <a:rect l="l" t="t" r="r" b="b"/>
            <a:pathLst>
              <a:path w="1101065" h="1109131">
                <a:moveTo>
                  <a:pt x="0" y="0"/>
                </a:moveTo>
                <a:lnTo>
                  <a:pt x="1101065" y="0"/>
                </a:lnTo>
                <a:lnTo>
                  <a:pt x="1101065" y="1109131"/>
                </a:lnTo>
                <a:lnTo>
                  <a:pt x="0" y="11091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111</Words>
  <Application>Microsoft Office PowerPoint</Application>
  <PresentationFormat>Aangepast</PresentationFormat>
  <Paragraphs>35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6" baseType="lpstr">
      <vt:lpstr>Open Sans 2</vt:lpstr>
      <vt:lpstr>Roboto Condensed</vt:lpstr>
      <vt:lpstr>Arial</vt:lpstr>
      <vt:lpstr>Roboto Bold Italics</vt:lpstr>
      <vt:lpstr>Calibri</vt:lpstr>
      <vt:lpstr>Roboto Bold</vt:lpstr>
      <vt:lpstr>Roboto Condensed Bold</vt:lpstr>
      <vt:lpstr>Open Sans 1 Bold</vt:lpstr>
      <vt:lpstr>Open Sans 1</vt:lpstr>
      <vt:lpstr>Roboto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IGA25 Design Templates</dc:title>
  <dc:creator>Niels Peters</dc:creator>
  <cp:lastModifiedBy>Niels Peters | Ifmec</cp:lastModifiedBy>
  <cp:revision>5</cp:revision>
  <dcterms:created xsi:type="dcterms:W3CDTF">2006-08-16T00:00:00Z</dcterms:created>
  <dcterms:modified xsi:type="dcterms:W3CDTF">2025-07-11T09:05:55Z</dcterms:modified>
  <dc:identifier>DAGgyaj7Gn0</dc:identifier>
</cp:coreProperties>
</file>